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402" r:id="rId3"/>
    <p:sldId id="465" r:id="rId4"/>
    <p:sldId id="466" r:id="rId5"/>
    <p:sldId id="467" r:id="rId6"/>
    <p:sldId id="468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64" r:id="rId35"/>
    <p:sldId id="416" r:id="rId36"/>
    <p:sldId id="400" r:id="rId37"/>
    <p:sldId id="399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Source Control Systems" id="{3A1ED36B-600C-4292-A48B-8225656FA786}">
          <p14:sldIdLst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Git" id="{309D7D29-BCF8-4B4D-8CE4-B189180724A7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</p14:sldIdLst>
        </p14:section>
        <p14:section name="GitHub" id="{C0643383-0980-4EF5-A323-9D924461591C}">
          <p14:sldIdLst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7398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3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7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37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setting-up-a-repository" TargetMode="External"/><Relationship Id="rId2" Type="http://schemas.openxmlformats.org/officeDocument/2006/relationships/hyperlink" Target="http://msysgit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0.png"/><Relationship Id="rId5" Type="http://schemas.openxmlformats.org/officeDocument/2006/relationships/image" Target="../media/image110.png"/><Relationship Id="rId10" Type="http://schemas.openxmlformats.org/officeDocument/2006/relationships/slide" Target="slide25.xml"/><Relationship Id="rId4" Type="http://schemas.openxmlformats.org/officeDocument/2006/relationships/slide" Target="slide4.xm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2.jpe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fundamentals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803801"/>
          </a:xfrm>
        </p:spPr>
        <p:txBody>
          <a:bodyPr>
            <a:normAutofit/>
          </a:bodyPr>
          <a:lstStyle/>
          <a:p>
            <a:r>
              <a:rPr lang="en-US" dirty="0"/>
              <a:t>Version Control Systems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437429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pic>
        <p:nvPicPr>
          <p:cNvPr id="16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5A995656-5669-4310-9C54-42D8144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06" y="4826888"/>
            <a:ext cx="3382426" cy="1341307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Резултат с изображение за git logo">
            <a:extLst>
              <a:ext uri="{FF2B5EF4-FFF2-40B4-BE49-F238E27FC236}">
                <a16:creationId xmlns:a16="http://schemas.microsoft.com/office/drawing/2014/main" id="{63DBD3C2-174C-4964-B6DA-56581177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518" y="3130560"/>
            <a:ext cx="2665265" cy="1332633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>
            <a:spLocks noChangeAspect="1"/>
          </p:cNvSpPr>
          <p:nvPr/>
        </p:nvSpPr>
        <p:spPr>
          <a:xfrm>
            <a:off x="3660236" y="3499257"/>
            <a:ext cx="4989416" cy="3025745"/>
          </a:xfrm>
          <a:prstGeom prst="cloud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Commit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6" y="4216064"/>
            <a:ext cx="16200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14103" y="4688860"/>
            <a:ext cx="135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Commit</a:t>
            </a:r>
            <a:endParaRPr lang="en-GB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561" y="1100945"/>
            <a:ext cx="1309800" cy="1309800"/>
          </a:xfrm>
          <a:prstGeom prst="rect">
            <a:avLst/>
          </a:prstGeom>
        </p:spPr>
      </p:pic>
      <p:sp>
        <p:nvSpPr>
          <p:cNvPr id="8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Store a set of changed files in the local repository</a:t>
            </a:r>
            <a:endParaRPr lang="en-US" dirty="0"/>
          </a:p>
        </p:txBody>
      </p:sp>
      <p:sp>
        <p:nvSpPr>
          <p:cNvPr id="3" name="Arrow: Curved Right 2"/>
          <p:cNvSpPr/>
          <p:nvPr/>
        </p:nvSpPr>
        <p:spPr>
          <a:xfrm>
            <a:off x="4067838" y="4404053"/>
            <a:ext cx="731520" cy="1216152"/>
          </a:xfrm>
          <a:prstGeom prst="curv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Arrow: Curved Left 4"/>
          <p:cNvSpPr/>
          <p:nvPr/>
        </p:nvSpPr>
        <p:spPr>
          <a:xfrm>
            <a:off x="7496492" y="4404053"/>
            <a:ext cx="731520" cy="1216152"/>
          </a:xfrm>
          <a:prstGeom prst="curvedLef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3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Sync</a:t>
            </a:r>
            <a:endParaRPr lang="en-GB" dirty="0"/>
          </a:p>
        </p:txBody>
      </p:sp>
      <p:sp>
        <p:nvSpPr>
          <p:cNvPr id="7" name="Arrow: Curved Right 6"/>
          <p:cNvSpPr/>
          <p:nvPr/>
        </p:nvSpPr>
        <p:spPr>
          <a:xfrm>
            <a:off x="4513877" y="1783935"/>
            <a:ext cx="1419000" cy="3804029"/>
          </a:xfrm>
          <a:prstGeom prst="curv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Pull</a:t>
            </a:r>
          </a:p>
        </p:txBody>
      </p:sp>
      <p:sp>
        <p:nvSpPr>
          <p:cNvPr id="8" name="Arrow: Curved Left 7"/>
          <p:cNvSpPr/>
          <p:nvPr/>
        </p:nvSpPr>
        <p:spPr>
          <a:xfrm rot="10800000" flipH="1">
            <a:off x="8677275" y="1517934"/>
            <a:ext cx="1475402" cy="3804029"/>
          </a:xfrm>
          <a:prstGeom prst="curvedLef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12" y="3419249"/>
            <a:ext cx="1752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Push</a:t>
            </a:r>
            <a:endParaRPr lang="en-GB" sz="2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9" y="4323600"/>
            <a:ext cx="1620000" cy="162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9541" y="368777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Conflict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05" y="4324075"/>
            <a:ext cx="847725" cy="10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222" y="2730181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24" y="1208481"/>
            <a:ext cx="1309800" cy="1309800"/>
          </a:xfrm>
          <a:prstGeom prst="rect">
            <a:avLst/>
          </a:prstGeom>
        </p:spPr>
      </p:pic>
      <p:sp>
        <p:nvSpPr>
          <p:cNvPr id="12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88592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Pull</a:t>
            </a:r>
          </a:p>
          <a:p>
            <a:pPr lvl="1"/>
            <a:r>
              <a:rPr lang="en-US" dirty="0"/>
              <a:t>Take &amp; merge the changes from the remote repository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  <a:p>
            <a:pPr lvl="1"/>
            <a:r>
              <a:rPr lang="en-US" dirty="0"/>
              <a:t>Send local changes to the remote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8589" y="2428161"/>
            <a:ext cx="180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2975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21" grpId="0"/>
      <p:bldP spid="21" grpId="1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Branch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rrow: Right 10"/>
          <p:cNvSpPr/>
          <p:nvPr/>
        </p:nvSpPr>
        <p:spPr>
          <a:xfrm>
            <a:off x="6007428" y="3733800"/>
            <a:ext cx="3973183" cy="37080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12" name="Arrow: Right 11"/>
          <p:cNvSpPr/>
          <p:nvPr/>
        </p:nvSpPr>
        <p:spPr>
          <a:xfrm>
            <a:off x="6246812" y="4731132"/>
            <a:ext cx="2971800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3" name="Rectangle 12"/>
          <p:cNvSpPr/>
          <p:nvPr/>
        </p:nvSpPr>
        <p:spPr>
          <a:xfrm rot="3096053">
            <a:off x="5580000" y="4506001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0053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/>
          <p:cNvSpPr/>
          <p:nvPr/>
        </p:nvSpPr>
        <p:spPr>
          <a:xfrm>
            <a:off x="5135864" y="3409939"/>
            <a:ext cx="980305" cy="863909"/>
          </a:xfrm>
          <a:prstGeom prst="irregularSeal2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5077828" y="2840581"/>
            <a:ext cx="1038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Conflict</a:t>
            </a:r>
            <a:endParaRPr lang="en-GB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Merge Branches</a:t>
            </a:r>
            <a:endParaRPr lang="en-GB" dirty="0"/>
          </a:p>
        </p:txBody>
      </p:sp>
      <p:sp>
        <p:nvSpPr>
          <p:cNvPr id="12" name="Arrow: Right 11"/>
          <p:cNvSpPr/>
          <p:nvPr/>
        </p:nvSpPr>
        <p:spPr>
          <a:xfrm>
            <a:off x="5957370" y="3733800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745676" y="4777200"/>
            <a:ext cx="2819400" cy="2286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custom-branch</a:t>
            </a:r>
            <a:endParaRPr lang="en-GB" sz="2800" dirty="0"/>
          </a:p>
        </p:txBody>
      </p:sp>
      <p:sp>
        <p:nvSpPr>
          <p:cNvPr id="17" name="Arrow: Right 16"/>
          <p:cNvSpPr/>
          <p:nvPr/>
        </p:nvSpPr>
        <p:spPr>
          <a:xfrm rot="19126112">
            <a:off x="4344491" y="4352152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5" y="1524000"/>
            <a:ext cx="1620000" cy="1620000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5408612" y="3733800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rrow: Right 12"/>
          <p:cNvSpPr/>
          <p:nvPr/>
        </p:nvSpPr>
        <p:spPr>
          <a:xfrm>
            <a:off x="1979612" y="3735279"/>
            <a:ext cx="3200400" cy="36932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r>
              <a:rPr lang="en-US" sz="2800" dirty="0"/>
              <a:t>master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915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3" grpId="0" animBg="1"/>
      <p:bldP spid="17" grpId="0" animBg="1"/>
      <p:bldP spid="2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Е</a:t>
            </a:r>
            <a:r>
              <a:rPr lang="en-US"/>
              <a:t>xample:</a:t>
            </a:r>
            <a:r>
              <a:rPr lang="bg-BG"/>
              <a:t> </a:t>
            </a:r>
            <a:r>
              <a:rPr lang="en-US"/>
              <a:t>Branches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1828800"/>
            <a:ext cx="1542553" cy="1371600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239914" y="3276600"/>
            <a:ext cx="2501698" cy="34834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817812" y="3254141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9" y="4584030"/>
            <a:ext cx="1288165" cy="1145404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8483974" y="3221255"/>
            <a:ext cx="2667000" cy="37080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3" name="Arrow: Right 12"/>
          <p:cNvSpPr/>
          <p:nvPr/>
        </p:nvSpPr>
        <p:spPr>
          <a:xfrm rot="19126112">
            <a:off x="6871095" y="3839607"/>
            <a:ext cx="1143000" cy="409062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935216" y="3221255"/>
            <a:ext cx="370217" cy="370800"/>
          </a:xfrm>
          <a:prstGeom prst="ellipse">
            <a:avLst/>
          </a:prstGeom>
          <a:solidFill>
            <a:srgbClr val="C6C0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Arrow: Right 14"/>
          <p:cNvSpPr/>
          <p:nvPr/>
        </p:nvSpPr>
        <p:spPr>
          <a:xfrm>
            <a:off x="3358894" y="3276600"/>
            <a:ext cx="1434281" cy="358189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68" y="3962255"/>
            <a:ext cx="941940" cy="838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04" y="1299170"/>
            <a:ext cx="941940" cy="838345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3677951" y="4267200"/>
            <a:ext cx="1890536" cy="370801"/>
          </a:xfrm>
          <a:prstGeom prst="rightArrow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sp>
        <p:nvSpPr>
          <p:cNvPr id="19" name="Rectangle 18"/>
          <p:cNvSpPr/>
          <p:nvPr/>
        </p:nvSpPr>
        <p:spPr>
          <a:xfrm rot="3096053">
            <a:off x="3011139" y="4042069"/>
            <a:ext cx="906166" cy="180000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Arrow: Right 19"/>
          <p:cNvSpPr/>
          <p:nvPr/>
        </p:nvSpPr>
        <p:spPr>
          <a:xfrm>
            <a:off x="6147990" y="3276600"/>
            <a:ext cx="1542088" cy="391364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0000" rtlCol="0" anchor="b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897" y="3090224"/>
            <a:ext cx="1039370" cy="632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106" y="2398462"/>
            <a:ext cx="1039370" cy="632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6" y="3659290"/>
            <a:ext cx="941940" cy="8383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91" y="3781987"/>
            <a:ext cx="1039370" cy="632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48" y="4743362"/>
            <a:ext cx="1031998" cy="7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bash </a:t>
            </a:r>
            <a:r>
              <a:rPr lang="en-US" dirty="0"/>
              <a:t>– command line interface for Git</a:t>
            </a:r>
          </a:p>
          <a:p>
            <a:r>
              <a:rPr lang="en-US" dirty="0"/>
              <a:t>Runs on Linux, Mac OS and Windows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msysGit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http://msysgit.github.io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https://www.atlassian.com/git/tutorials/setting-up-a-repository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64764" y="1600201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Git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4280683" y="54062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26" grpId="0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38981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81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78781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stCxn id="11" idx="3"/>
          </p:cNvCxnSpPr>
          <p:nvPr/>
        </p:nvCxnSpPr>
        <p:spPr>
          <a:xfrm flipH="1" flipV="1">
            <a:off x="8893733" y="777494"/>
            <a:ext cx="561099" cy="3046422"/>
          </a:xfrm>
          <a:prstGeom prst="curvedConnector3">
            <a:avLst>
              <a:gd name="adj1" fmla="val -13852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15322" y="1351143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Push</a:t>
            </a:r>
            <a:endParaRPr lang="en-GB" sz="2800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7.40741E-7 L 0.27546 -0.002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5221728"/>
                  </p:ext>
                </p:extLst>
              </p:nvPr>
            </p:nvGraphicFramePr>
            <p:xfrm>
              <a:off x="11414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67" cId="3406055616">
                    <pslz:zmPr id="{C5479DB8-17BF-4575-9A02-F5B3F7C9554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B7D3C56-147F-47C9-AFED-9EC10D5B4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4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946645"/>
                  </p:ext>
                </p:extLst>
              </p:nvPr>
            </p:nvGraphicFramePr>
            <p:xfrm>
              <a:off x="7008812" y="1295400"/>
              <a:ext cx="3961368" cy="2228850"/>
            </p:xfrm>
            <a:graphic>
              <a:graphicData uri="http://schemas.microsoft.com/office/powerpoint/2016/slidezoom">
                <pslz:sldZm>
                  <pslz:sldZmObj sldId="479" cId="2740979414">
                    <pslz:zmPr id="{AAEE49BD-BA25-42AF-810D-C730FFEF28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9FFA27-BCCE-408E-BAF9-12D2A861B2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8812" y="12954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461220"/>
                  </p:ext>
                </p:extLst>
              </p:nvPr>
            </p:nvGraphicFramePr>
            <p:xfrm>
              <a:off x="4037012" y="4038600"/>
              <a:ext cx="3961368" cy="2228850"/>
            </p:xfrm>
            <a:graphic>
              <a:graphicData uri="http://schemas.microsoft.com/office/powerpoint/2016/slidezoom">
                <pslz:sldZm>
                  <pslz:sldZmObj sldId="489" cId="2127303374">
                    <pslz:zmPr id="{0FFCBF54-4801-4FA0-818B-DFA521814ABC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1368" cy="22288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8FD7D59-25B6-4A98-AD32-87CD6C8982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7012" y="4038600"/>
                <a:ext cx="3961368" cy="22288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</a:rPr>
              <a:t>msysGit</a:t>
            </a:r>
            <a:r>
              <a:rPr lang="en-US" dirty="0">
                <a:effectLst/>
              </a:rPr>
              <a:t> </a:t>
            </a:r>
            <a:r>
              <a:rPr lang="en-US" dirty="0"/>
              <a:t>installation on Windows</a:t>
            </a:r>
          </a:p>
          <a:p>
            <a:pPr lvl="1"/>
            <a:r>
              <a:rPr lang="en-US" dirty="0"/>
              <a:t>Download Git for Windows: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2"/>
            <a:r>
              <a:rPr lang="en-US" dirty="0"/>
              <a:t>“Next, Next, Next” does the installation</a:t>
            </a:r>
          </a:p>
          <a:p>
            <a:pPr lvl="1"/>
            <a:r>
              <a:rPr lang="en-US" dirty="0"/>
              <a:t>Options to select (they should be selected by default)</a:t>
            </a:r>
          </a:p>
          <a:p>
            <a:pPr lvl="2"/>
            <a:r>
              <a:rPr lang="en-US" dirty="0"/>
              <a:t>“Use Git Bash only”</a:t>
            </a:r>
          </a:p>
          <a:p>
            <a:pPr lvl="2"/>
            <a:r>
              <a:rPr lang="en-US" dirty="0"/>
              <a:t>“Checkout Windows-style, commit Unix-style endings”</a:t>
            </a:r>
          </a:p>
          <a:p>
            <a:r>
              <a:rPr lang="en-US" dirty="0"/>
              <a:t>Git installation on Linux: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867400"/>
            <a:ext cx="5791200" cy="556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sudo apt-get install git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2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Cloning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Preparing (adding / selecting) files for a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Committing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b="1" noProof="1">
                <a:cs typeface="Consolas" panose="020B0609020204030204" pitchFamily="49" charset="0"/>
              </a:rPr>
              <a:t>("</a:t>
            </a:r>
            <a:r>
              <a:rPr lang="en-US" sz="2800" b="1" noProof="1"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b="1" dirty="0">
                <a:cs typeface="Consolas" panose="020B0609020204030204" pitchFamily="49" charset="0"/>
              </a:rPr>
              <a:t>adds everything)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Creating a remote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Pushing to a remote (send changes to the remote repository)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TortoiseGit</a:t>
            </a:r>
            <a:r>
              <a:rPr lang="en-US" dirty="0"/>
              <a:t>: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87263"/>
            <a:ext cx="6868169" cy="5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Wiki pages (documentation)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Exercise: Create Your Own Profile at GitHub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2" y="1952950"/>
            <a:ext cx="5801772" cy="429545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01" y="2743200"/>
            <a:ext cx="7379324" cy="3678560"/>
          </a:xfrm>
          <a:prstGeom prst="roundRect">
            <a:avLst>
              <a:gd name="adj" fmla="val 8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52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9456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386854"/>
            <a:ext cx="2724374" cy="28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1676400"/>
            <a:ext cx="2233060" cy="22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6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at</a:t>
            </a:r>
            <a:br>
              <a:rPr lang="en-US" dirty="0"/>
            </a:br>
            <a:r>
              <a:rPr lang="en-US" dirty="0"/>
              <a:t>SoftUni?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268" y="2362200"/>
            <a:ext cx="5896732" cy="3863655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GB" sz="11500" b="1" noProof="1"/>
              <a:t>tech</a:t>
            </a:r>
            <a:r>
              <a:rPr lang="en-US" sz="11500" b="1" noProof="1"/>
              <a:t>-softuni</a:t>
            </a:r>
            <a:endParaRPr lang="en-US" sz="6000" b="1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teams</a:t>
            </a:r>
            <a:r>
              <a:rPr lang="en-US" dirty="0"/>
              <a:t> of 5 students</a:t>
            </a:r>
          </a:p>
          <a:p>
            <a:r>
              <a:rPr lang="en-US" dirty="0"/>
              <a:t>Team lead: create a GitHub repository</a:t>
            </a:r>
          </a:p>
          <a:p>
            <a:r>
              <a:rPr lang="en-US" dirty="0"/>
              <a:t>All team members: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Make some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Commit all local changes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Push the changes to the remote repository</a:t>
            </a:r>
          </a:p>
          <a:p>
            <a:pPr marL="819096" lvl="1" indent="-514350">
              <a:buFont typeface="+mj-lt"/>
              <a:buAutoNum type="arabicPeriod"/>
            </a:pPr>
            <a:r>
              <a:rPr lang="en-US" dirty="0"/>
              <a:t>In case of conflict: pull remote changes (fetch + merge)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Create a Conflict (in Teams)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09" y="2056997"/>
            <a:ext cx="2972203" cy="2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Play with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1" y="1441929"/>
            <a:ext cx="2702003" cy="27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3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Git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Git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pic>
        <p:nvPicPr>
          <p:cNvPr id="9" name="Picture 2" descr="Резултат с изображение за git logo">
            <a:extLst>
              <a:ext uri="{FF2B5EF4-FFF2-40B4-BE49-F238E27FC236}">
                <a16:creationId xmlns:a16="http://schemas.microsoft.com/office/drawing/2014/main" id="{97F0436A-E5E8-437E-BDDF-47EC1EAB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8507944" y="4254964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gregrickaby.com/wp-content/uploads/2012/03/github-logo.png">
            <a:extLst>
              <a:ext uri="{FF2B5EF4-FFF2-40B4-BE49-F238E27FC236}">
                <a16:creationId xmlns:a16="http://schemas.microsoft.com/office/drawing/2014/main" id="{6D66F85A-040B-4FFE-AC7E-A73A7D26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9330624" y="5326986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Fundamentals </a:t>
            </a:r>
            <a:r>
              <a:rPr lang="en-US"/>
              <a:t>– Git and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6635" y="5006711"/>
            <a:ext cx="10815551" cy="1568497"/>
          </a:xfrm>
        </p:spPr>
        <p:txBody>
          <a:bodyPr/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8C06-4967-43D3-8442-E9B02A1E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98" y="381000"/>
            <a:ext cx="6412427" cy="54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Software Configuration Management (SCM)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software engineering discipline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Consists of techniques, practices and tools for working on shared source code and files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Mechanisms for management, control and tracking the changes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Defines the process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management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Keeps track of what is happening in the project</a:t>
            </a:r>
            <a:r>
              <a:rPr lang="bg-BG" dirty="0"/>
              <a:t> </a:t>
            </a:r>
            <a:r>
              <a:rPr lang="en-US" dirty="0"/>
              <a:t>over the time</a:t>
            </a:r>
            <a:endParaRPr lang="bg-BG" dirty="0"/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conflicts in the changes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106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  <a:noFill/>
          <a:ln/>
          <a:effectLst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Systems for version control keep a complete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log </a:t>
            </a:r>
            <a:r>
              <a:rPr lang="en-US" dirty="0"/>
              <a:t>(history)</a:t>
            </a:r>
            <a:endParaRPr lang="bg-BG" dirty="0"/>
          </a:p>
        </p:txBody>
      </p:sp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Change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895719"/>
            <a:ext cx="6033875" cy="4407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531847">
            <a:off x="7542830" y="2621935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Who?</a:t>
            </a:r>
          </a:p>
        </p:txBody>
      </p:sp>
      <p:sp>
        <p:nvSpPr>
          <p:cNvPr id="8" name="TextBox 7"/>
          <p:cNvSpPr txBox="1"/>
          <p:nvPr/>
        </p:nvSpPr>
        <p:spPr>
          <a:xfrm rot="1304131">
            <a:off x="9670807" y="3653586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Why?</a:t>
            </a:r>
          </a:p>
        </p:txBody>
      </p:sp>
      <p:sp>
        <p:nvSpPr>
          <p:cNvPr id="9" name="TextBox 8"/>
          <p:cNvSpPr txBox="1"/>
          <p:nvPr/>
        </p:nvSpPr>
        <p:spPr>
          <a:xfrm rot="20531847">
            <a:off x="7701660" y="4850771"/>
            <a:ext cx="1684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When?</a:t>
            </a:r>
          </a:p>
        </p:txBody>
      </p:sp>
    </p:spTree>
    <p:extLst>
      <p:ext uri="{BB962C8B-B14F-4D97-AF65-F5344CB8AC3E}">
        <p14:creationId xmlns:p14="http://schemas.microsoft.com/office/powerpoint/2010/main" val="13201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 versions are saved in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change log</a:t>
            </a:r>
          </a:p>
          <a:p>
            <a:pPr lvl="1"/>
            <a:r>
              <a:rPr lang="en-US"/>
              <a:t>Can be retrieved, examined and even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reverted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Change Log</a:t>
            </a:r>
            <a:r>
              <a:rPr lang="bg-BG"/>
              <a:t> </a:t>
            </a:r>
            <a:r>
              <a:rPr lang="en-US"/>
              <a:t>(2)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56816" y="5877580"/>
            <a:ext cx="343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Good version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23211" y="5877580"/>
            <a:ext cx="2380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Bad version</a:t>
            </a:r>
          </a:p>
        </p:txBody>
      </p:sp>
      <p:sp>
        <p:nvSpPr>
          <p:cNvPr id="16" name="Arrow: Left 15"/>
          <p:cNvSpPr/>
          <p:nvPr/>
        </p:nvSpPr>
        <p:spPr>
          <a:xfrm>
            <a:off x="3826823" y="4246315"/>
            <a:ext cx="39768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b" anchorCtr="1"/>
          <a:lstStyle/>
          <a:p>
            <a:pPr algn="ctr"/>
            <a:r>
              <a:rPr lang="en-US" sz="3200" dirty="0"/>
              <a:t>Revert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23" y="2590800"/>
            <a:ext cx="1712183" cy="31487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23" y="2616191"/>
            <a:ext cx="2953389" cy="31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Holds the project assets in a remote server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Vocabulary: Repository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Vocabulary: Clone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46777" y="20099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Remote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46777" y="473939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</a:t>
            </a:r>
            <a:endParaRPr lang="en-GB" sz="2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80" y="4191000"/>
            <a:ext cx="1620000" cy="1620000"/>
          </a:xfrm>
          <a:prstGeom prst="rect">
            <a:avLst/>
          </a:prstGeom>
        </p:spPr>
      </p:pic>
      <p:sp>
        <p:nvSpPr>
          <p:cNvPr id="30" name="Arrow: Curved Right 29"/>
          <p:cNvSpPr/>
          <p:nvPr/>
        </p:nvSpPr>
        <p:spPr>
          <a:xfrm>
            <a:off x="3393442" y="1828800"/>
            <a:ext cx="1371600" cy="3648440"/>
          </a:xfrm>
          <a:prstGeom prst="curved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Clone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80" y="1616700"/>
            <a:ext cx="1309800" cy="1309800"/>
          </a:xfrm>
          <a:prstGeom prst="rect">
            <a:avLst/>
          </a:prstGeom>
        </p:spPr>
      </p:pic>
      <p:sp>
        <p:nvSpPr>
          <p:cNvPr id="9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3160799" cy="5570355"/>
          </a:xfrm>
        </p:spPr>
        <p:txBody>
          <a:bodyPr/>
          <a:lstStyle/>
          <a:p>
            <a:r>
              <a:rPr lang="en-US" sz="3600" dirty="0"/>
              <a:t>Download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local copy </a:t>
            </a:r>
            <a:r>
              <a:rPr lang="en-US" sz="3600" dirty="0"/>
              <a:t>of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1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3.33333E-6 L 0.0478 0.004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192E-6 1.48148E-6 L 0.05379 -0.07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2593</TotalTime>
  <Words>1125</Words>
  <Application>Microsoft Office PowerPoint</Application>
  <PresentationFormat>Custom</PresentationFormat>
  <Paragraphs>247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Git and GitHub</vt:lpstr>
      <vt:lpstr>Table of Contents</vt:lpstr>
      <vt:lpstr>Have a Question?</vt:lpstr>
      <vt:lpstr>Software Configuration Management</vt:lpstr>
      <vt:lpstr>Software Configuration Management (SCM)</vt:lpstr>
      <vt:lpstr>Change Log</vt:lpstr>
      <vt:lpstr>Change Log (2)</vt:lpstr>
      <vt:lpstr>Vocabulary: Repository</vt:lpstr>
      <vt:lpstr>Vocabulary: Clone</vt:lpstr>
      <vt:lpstr>Vocabulary: Commit</vt:lpstr>
      <vt:lpstr>Vocabulary: Sync</vt:lpstr>
      <vt:lpstr>Vocabulary: Branch</vt:lpstr>
      <vt:lpstr>Vocabulary: Merge Branches</vt:lpstr>
      <vt:lpstr>Еxample: Branches</vt:lpstr>
      <vt:lpstr>Git</vt:lpstr>
      <vt:lpstr>What is Git?</vt:lpstr>
      <vt:lpstr>Using Git</vt:lpstr>
      <vt:lpstr>How It Works?</vt:lpstr>
      <vt:lpstr>How It Works?</vt:lpstr>
      <vt:lpstr>Installing Git</vt:lpstr>
      <vt:lpstr>Basic Git Commands</vt:lpstr>
      <vt:lpstr>Basic Git Commands (2)</vt:lpstr>
      <vt:lpstr>Using Git Commands: Example</vt:lpstr>
      <vt:lpstr>Using TortoiseGit: Example</vt:lpstr>
      <vt:lpstr>GitHub</vt:lpstr>
      <vt:lpstr>What is GitHub?</vt:lpstr>
      <vt:lpstr>Exercise: Create Your Own Profile at GitHub</vt:lpstr>
      <vt:lpstr>GitHub</vt:lpstr>
      <vt:lpstr>Exercises: Introduce Yourself</vt:lpstr>
      <vt:lpstr>Acquaintance with Your Colleagues</vt:lpstr>
      <vt:lpstr>Exercises: Create a Conflict (in Teams)</vt:lpstr>
      <vt:lpstr>Play with GitHub</vt:lpstr>
      <vt:lpstr>Summary</vt:lpstr>
      <vt:lpstr>Programming Fundamentals – Git and GitHub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 – Git and GitHub</dc:title>
  <dc:subject>Software Development Course</dc:subject>
  <dc:creator>Software University Foundation</dc:creator>
  <cp:keywords>software engineering, course, software technologies, github, bersion control</cp:keywords>
  <dc:description>Software University Foundation - http://softuni.foundation/</dc:description>
  <cp:lastModifiedBy>Alen Paunov</cp:lastModifiedBy>
  <cp:revision>114</cp:revision>
  <dcterms:created xsi:type="dcterms:W3CDTF">2014-01-02T17:00:34Z</dcterms:created>
  <dcterms:modified xsi:type="dcterms:W3CDTF">2018-03-05T07:39:26Z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